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1" r:id="rId3"/>
    <p:sldId id="272" r:id="rId4"/>
    <p:sldId id="271" r:id="rId5"/>
    <p:sldId id="273" r:id="rId6"/>
    <p:sldId id="274" r:id="rId7"/>
    <p:sldId id="275" r:id="rId8"/>
    <p:sldId id="281" r:id="rId9"/>
    <p:sldId id="276" r:id="rId10"/>
    <p:sldId id="277" r:id="rId11"/>
    <p:sldId id="278" r:id="rId12"/>
    <p:sldId id="279" r:id="rId13"/>
    <p:sldId id="280" r:id="rId14"/>
    <p:sldId id="285" r:id="rId15"/>
    <p:sldId id="284" r:id="rId16"/>
    <p:sldId id="282" r:id="rId17"/>
    <p:sldId id="28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3" autoAdjust="0"/>
    <p:restoredTop sz="94700" autoAdjust="0"/>
  </p:normalViewPr>
  <p:slideViewPr>
    <p:cSldViewPr snapToGrid="0" snapToObjects="1">
      <p:cViewPr varScale="1">
        <p:scale>
          <a:sx n="76" d="100"/>
          <a:sy n="76" d="100"/>
        </p:scale>
        <p:origin x="1529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1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53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361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61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0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38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45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3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57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280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5B004-0926-B64E-8401-B4AB4CD426BB}" type="datetimeFigureOut">
              <a:rPr lang="en-US" smtClean="0"/>
              <a:t>10/29/2021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5F9DC-1845-A242-A38F-5214839A8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5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78401" y="2073600"/>
            <a:ext cx="4189906" cy="2066400"/>
          </a:xfrm>
        </p:spPr>
        <p:txBody>
          <a:bodyPr>
            <a:noAutofit/>
          </a:bodyPr>
          <a:lstStyle/>
          <a:p>
            <a:pPr algn="r"/>
            <a:r>
              <a:rPr lang="cs-CZ" sz="3200" dirty="0">
                <a:latin typeface="Vinci Sans" panose="02000000000000000000" pitchFamily="2" charset="-18"/>
              </a:rPr>
              <a:t>REKONSTRUKCIJA </a:t>
            </a:r>
            <a:br>
              <a:rPr lang="cs-CZ" sz="3200" dirty="0">
                <a:latin typeface="Vinci Sans" panose="02000000000000000000" pitchFamily="2" charset="-18"/>
              </a:rPr>
            </a:br>
            <a:r>
              <a:rPr lang="cs-CZ" sz="3200" dirty="0">
                <a:latin typeface="Vinci Sans" panose="02000000000000000000" pitchFamily="2" charset="-18"/>
              </a:rPr>
              <a:t>I </a:t>
            </a:r>
            <a:r>
              <a:rPr lang="cs-CZ" sz="3200" dirty="0" err="1">
                <a:latin typeface="Vinci Sans" panose="02000000000000000000" pitchFamily="2" charset="-18"/>
              </a:rPr>
              <a:t>PROŠIRENJE</a:t>
            </a:r>
            <a:r>
              <a:rPr lang="cs-CZ" sz="3200" dirty="0">
                <a:latin typeface="Vinci Sans" panose="02000000000000000000" pitchFamily="2" charset="-18"/>
              </a:rPr>
              <a:t> </a:t>
            </a:r>
            <a:r>
              <a:rPr lang="cs-CZ" sz="3200" dirty="0" err="1">
                <a:latin typeface="Vinci Sans" panose="02000000000000000000" pitchFamily="2" charset="-18"/>
              </a:rPr>
              <a:t>PPPV</a:t>
            </a:r>
            <a:r>
              <a:rPr lang="cs-CZ" sz="3200" dirty="0">
                <a:latin typeface="Vinci Sans" panose="02000000000000000000" pitchFamily="2" charset="-18"/>
              </a:rPr>
              <a:t> </a:t>
            </a:r>
            <a:br>
              <a:rPr lang="cs-CZ" sz="3200" dirty="0">
                <a:latin typeface="Vinci Sans" panose="02000000000000000000" pitchFamily="2" charset="-18"/>
              </a:rPr>
            </a:br>
            <a:r>
              <a:rPr lang="cs-CZ" sz="3200" dirty="0">
                <a:latin typeface="Vinci Sans" panose="02000000000000000000" pitchFamily="2" charset="-18"/>
              </a:rPr>
              <a:t>U </a:t>
            </a:r>
            <a:r>
              <a:rPr lang="cs-CZ" sz="3200" dirty="0" err="1">
                <a:latin typeface="Vinci Sans" panose="02000000000000000000" pitchFamily="2" charset="-18"/>
              </a:rPr>
              <a:t>OPŠTINI</a:t>
            </a:r>
            <a:r>
              <a:rPr lang="cs-CZ" sz="3200" dirty="0">
                <a:latin typeface="Vinci Sans" panose="02000000000000000000" pitchFamily="2" charset="-18"/>
              </a:rPr>
              <a:t> </a:t>
            </a:r>
            <a:r>
              <a:rPr lang="cs-CZ" sz="3200" dirty="0" err="1">
                <a:latin typeface="Vinci Sans" panose="02000000000000000000" pitchFamily="2" charset="-18"/>
              </a:rPr>
              <a:t>TESLIĆ</a:t>
            </a:r>
            <a:endParaRPr lang="en-US" sz="3200" dirty="0">
              <a:latin typeface="Vinci Sans" panose="02000000000000000000" pitchFamily="2" charset="-18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0" y="5486398"/>
            <a:ext cx="4096307" cy="804863"/>
          </a:xfrm>
        </p:spPr>
        <p:txBody>
          <a:bodyPr>
            <a:normAutofit/>
          </a:bodyPr>
          <a:lstStyle/>
          <a:p>
            <a:pPr algn="r"/>
            <a:r>
              <a:rPr lang="cs-CZ" sz="2500" dirty="0" err="1">
                <a:latin typeface="Vinci Sans" panose="02000000000000000000" pitchFamily="2" charset="-18"/>
              </a:rPr>
              <a:t>Prezentira</a:t>
            </a:r>
            <a:r>
              <a:rPr lang="cs-CZ" sz="2500" dirty="0">
                <a:latin typeface="Vinci Sans" panose="02000000000000000000" pitchFamily="2" charset="-18"/>
              </a:rPr>
              <a:t>: Damir Kasum</a:t>
            </a:r>
            <a:endParaRPr lang="en-US" sz="2500" dirty="0">
              <a:latin typeface="Vinci Sans" panose="02000000000000000000" pitchFamily="2" charset="-18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CD2B339-72C0-4F47-AC16-D4A393147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011" y="1285329"/>
            <a:ext cx="2942296" cy="721590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192DAD66-120E-4947-97D9-4B2A7F8EE64D}"/>
              </a:ext>
            </a:extLst>
          </p:cNvPr>
          <p:cNvSpPr txBox="1">
            <a:spLocks/>
          </p:cNvSpPr>
          <p:nvPr/>
        </p:nvSpPr>
        <p:spPr>
          <a:xfrm>
            <a:off x="4724399" y="5003481"/>
            <a:ext cx="4096307" cy="5667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2600" dirty="0">
                <a:latin typeface="Vinci Sans" panose="02000000000000000000" pitchFamily="2" charset="-18"/>
              </a:rPr>
              <a:t>ARKO TECHNOLOGY, a.s.</a:t>
            </a:r>
            <a:endParaRPr lang="en-US" sz="2600" dirty="0">
              <a:latin typeface="Vinci Sans" panose="02000000000000000000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639516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INOSTRANA</a:t>
            </a:r>
            <a:r>
              <a:rPr lang="cs-CZ" sz="2800" b="1" dirty="0"/>
              <a:t> </a:t>
            </a:r>
            <a:r>
              <a:rPr lang="cs-CZ" sz="2800" b="1" dirty="0" err="1"/>
              <a:t>RAZVOJNA</a:t>
            </a:r>
            <a:r>
              <a:rPr lang="cs-CZ" sz="2800" b="1" dirty="0"/>
              <a:t> </a:t>
            </a:r>
            <a:r>
              <a:rPr lang="cs-CZ" sz="2800" b="1" dirty="0" err="1"/>
              <a:t>SARADNJA</a:t>
            </a:r>
            <a:r>
              <a:rPr lang="cs-CZ" sz="2800" b="1" dirty="0"/>
              <a:t> </a:t>
            </a:r>
            <a:r>
              <a:rPr lang="cs-CZ" sz="2800" b="1" dirty="0" err="1"/>
              <a:t>REPUBLIKE</a:t>
            </a:r>
            <a:r>
              <a:rPr lang="cs-CZ" sz="2800" b="1" dirty="0"/>
              <a:t> </a:t>
            </a:r>
            <a:r>
              <a:rPr lang="cs-CZ" sz="2800" b="1" dirty="0" err="1"/>
              <a:t>ČEŠKE</a:t>
            </a:r>
            <a:endParaRPr lang="cs-CZ" sz="2800" b="1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r>
              <a:rPr lang="cs-CZ" sz="2800" dirty="0"/>
              <a:t>Češka </a:t>
            </a:r>
            <a:r>
              <a:rPr lang="cs-CZ" sz="2800" dirty="0" err="1"/>
              <a:t>razvojna</a:t>
            </a:r>
            <a:r>
              <a:rPr lang="cs-CZ" sz="2800" dirty="0"/>
              <a:t> </a:t>
            </a:r>
            <a:r>
              <a:rPr lang="cs-CZ" sz="2800" dirty="0" err="1"/>
              <a:t>agencija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r>
              <a:rPr lang="cs-CZ" sz="2800" dirty="0" err="1"/>
              <a:t>Ciljevi</a:t>
            </a:r>
            <a:r>
              <a:rPr lang="cs-CZ" sz="2800" dirty="0"/>
              <a:t> i </a:t>
            </a:r>
            <a:r>
              <a:rPr lang="cs-CZ" sz="2800" dirty="0" err="1"/>
              <a:t>sektori</a:t>
            </a:r>
            <a:r>
              <a:rPr lang="cs-CZ" sz="2800" dirty="0"/>
              <a:t> </a:t>
            </a:r>
            <a:r>
              <a:rPr lang="cs-CZ" sz="2800" dirty="0" err="1"/>
              <a:t>pomoći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r>
              <a:rPr lang="cs-CZ" sz="2800" dirty="0" err="1"/>
              <a:t>Prioritetne</a:t>
            </a:r>
            <a:r>
              <a:rPr lang="cs-CZ" sz="2800" dirty="0"/>
              <a:t> </a:t>
            </a:r>
            <a:r>
              <a:rPr lang="cs-CZ" sz="2800" dirty="0" err="1"/>
              <a:t>zemlje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r>
              <a:rPr lang="cs-CZ" sz="2800" dirty="0" err="1"/>
              <a:t>Projekti</a:t>
            </a:r>
            <a:r>
              <a:rPr lang="cs-CZ" sz="2800" dirty="0"/>
              <a:t> u </a:t>
            </a:r>
            <a:r>
              <a:rPr lang="cs-CZ" sz="2800" dirty="0" err="1"/>
              <a:t>Bosni</a:t>
            </a:r>
            <a:r>
              <a:rPr lang="cs-CZ" sz="2800" dirty="0"/>
              <a:t> i </a:t>
            </a:r>
            <a:r>
              <a:rPr lang="cs-CZ" sz="2800" dirty="0" err="1"/>
              <a:t>Hercegovini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40386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/>
              <a:t>ČEŠKA </a:t>
            </a:r>
            <a:r>
              <a:rPr lang="cs-CZ" sz="2800" b="1" dirty="0" err="1"/>
              <a:t>RAZVOJNA</a:t>
            </a:r>
            <a:r>
              <a:rPr lang="cs-CZ" sz="2800" b="1" dirty="0"/>
              <a:t> </a:t>
            </a:r>
            <a:r>
              <a:rPr lang="cs-CZ" sz="2800" b="1" dirty="0" err="1"/>
              <a:t>AGENCIJA</a:t>
            </a:r>
            <a:endParaRPr lang="cs-CZ" sz="2800" b="1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„Češka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razvojna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agencija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efikasnom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korištenju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dostupnih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iskustava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resursa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pomaže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manje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razvijenim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zemljama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rješavanju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njihovih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razvojnih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problema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čime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doprinosi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dostojanstvenom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održivom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životu na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našoj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planeti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širenju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dobrog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imena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Republike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Češke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 </a:t>
            </a:r>
            <a:r>
              <a:rPr lang="cs-CZ" sz="3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svijetu</a:t>
            </a:r>
            <a:r>
              <a:rPr lang="cs-CZ" sz="3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.“</a:t>
            </a:r>
            <a:endParaRPr lang="cs-CZ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899523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CILJEVI</a:t>
            </a:r>
            <a:r>
              <a:rPr lang="cs-CZ" sz="2800" b="1" dirty="0"/>
              <a:t> I </a:t>
            </a:r>
            <a:r>
              <a:rPr lang="cs-CZ" sz="2800" b="1" dirty="0" err="1"/>
              <a:t>SEKTORI</a:t>
            </a:r>
            <a:r>
              <a:rPr lang="cs-CZ" sz="2800" b="1" dirty="0"/>
              <a:t> </a:t>
            </a:r>
            <a:r>
              <a:rPr lang="cs-CZ" sz="2800" b="1" dirty="0" err="1"/>
              <a:t>POMOĆI</a:t>
            </a:r>
            <a:endParaRPr lang="cs-CZ" sz="2800" b="1" dirty="0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2FCF171B-E096-47ED-AA37-340310759A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22556" y="2014538"/>
            <a:ext cx="4298887" cy="4111625"/>
          </a:xfrm>
        </p:spPr>
      </p:pic>
    </p:spTree>
    <p:extLst>
      <p:ext uri="{BB962C8B-B14F-4D97-AF65-F5344CB8AC3E}">
        <p14:creationId xmlns:p14="http://schemas.microsoft.com/office/powerpoint/2010/main" val="426165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PRIORITETNE</a:t>
            </a:r>
            <a:r>
              <a:rPr lang="cs-CZ" sz="2800" b="1" dirty="0"/>
              <a:t> </a:t>
            </a:r>
            <a:r>
              <a:rPr lang="cs-CZ" sz="2800" b="1" dirty="0" err="1"/>
              <a:t>ZEMLJE</a:t>
            </a:r>
            <a:endParaRPr lang="cs-CZ" sz="2800" b="1" dirty="0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CB685C75-B3C0-48FD-B5C9-E87C3750E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970334" y="1874144"/>
            <a:ext cx="5203332" cy="4111625"/>
          </a:xfrm>
        </p:spPr>
      </p:pic>
    </p:spTree>
    <p:extLst>
      <p:ext uri="{BB962C8B-B14F-4D97-AF65-F5344CB8AC3E}">
        <p14:creationId xmlns:p14="http://schemas.microsoft.com/office/powerpoint/2010/main" val="2168290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PROJEKTI</a:t>
            </a:r>
            <a:r>
              <a:rPr lang="cs-CZ" sz="2800" b="1" dirty="0"/>
              <a:t> U </a:t>
            </a:r>
            <a:r>
              <a:rPr lang="cs-CZ" sz="2800" b="1" dirty="0" err="1"/>
              <a:t>BOSNI</a:t>
            </a:r>
            <a:r>
              <a:rPr lang="cs-CZ" sz="2800" b="1" dirty="0"/>
              <a:t> I </a:t>
            </a:r>
            <a:r>
              <a:rPr lang="cs-CZ" sz="2800" b="1" dirty="0" err="1"/>
              <a:t>HERCEGOVINI</a:t>
            </a:r>
            <a:endParaRPr lang="cs-CZ" sz="2800" b="1" dirty="0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9325108-B3E7-4B31-B109-1DAD78BD1F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661115" y="1546538"/>
            <a:ext cx="5821769" cy="411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94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ZAŠTO</a:t>
            </a:r>
            <a:r>
              <a:rPr lang="cs-CZ" sz="2800" b="1" dirty="0"/>
              <a:t> </a:t>
            </a:r>
            <a:r>
              <a:rPr lang="cs-CZ" sz="2800" b="1" dirty="0" err="1"/>
              <a:t>PROJEKAT</a:t>
            </a:r>
            <a:r>
              <a:rPr lang="cs-CZ" sz="2800" b="1" dirty="0"/>
              <a:t> U </a:t>
            </a:r>
            <a:r>
              <a:rPr lang="cs-CZ" sz="2800" b="1" dirty="0" err="1"/>
              <a:t>TESLIĆU</a:t>
            </a:r>
            <a:r>
              <a:rPr lang="cs-CZ" sz="2800" b="1" dirty="0"/>
              <a:t>?</a:t>
            </a:r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r>
              <a:rPr lang="cs-CZ" sz="2800" dirty="0" err="1"/>
              <a:t>Uklapa</a:t>
            </a:r>
            <a:r>
              <a:rPr lang="cs-CZ" sz="2800" dirty="0"/>
              <a:t> se u </a:t>
            </a:r>
            <a:r>
              <a:rPr lang="cs-CZ" sz="2800" dirty="0" err="1"/>
              <a:t>ciljeve</a:t>
            </a:r>
            <a:r>
              <a:rPr lang="cs-CZ" sz="2800" dirty="0"/>
              <a:t> </a:t>
            </a:r>
            <a:r>
              <a:rPr lang="cs-CZ" sz="2800" dirty="0" err="1"/>
              <a:t>ČRA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r>
              <a:rPr lang="cs-CZ" sz="2800" dirty="0" err="1"/>
              <a:t>Dobar</a:t>
            </a:r>
            <a:r>
              <a:rPr lang="cs-CZ" sz="2800" dirty="0"/>
              <a:t> </a:t>
            </a:r>
            <a:r>
              <a:rPr lang="cs-CZ" sz="2800" dirty="0" err="1"/>
              <a:t>projektni</a:t>
            </a:r>
            <a:r>
              <a:rPr lang="cs-CZ" sz="2800" dirty="0"/>
              <a:t> </a:t>
            </a:r>
            <a:r>
              <a:rPr lang="cs-CZ" sz="2800" dirty="0" err="1"/>
              <a:t>prijedlog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r>
              <a:rPr lang="cs-CZ" sz="2800" dirty="0" err="1"/>
              <a:t>Nepouzdano</a:t>
            </a:r>
            <a:r>
              <a:rPr lang="cs-CZ" sz="2800" dirty="0"/>
              <a:t> </a:t>
            </a:r>
            <a:r>
              <a:rPr lang="cs-CZ" sz="2800" dirty="0" err="1"/>
              <a:t>snabdijevanje</a:t>
            </a:r>
            <a:r>
              <a:rPr lang="cs-CZ" sz="2800" dirty="0"/>
              <a:t> </a:t>
            </a:r>
            <a:r>
              <a:rPr lang="cs-CZ" sz="2800" dirty="0" err="1"/>
              <a:t>vodom</a:t>
            </a:r>
            <a:r>
              <a:rPr lang="cs-CZ" sz="2800" dirty="0"/>
              <a:t> za </a:t>
            </a:r>
            <a:r>
              <a:rPr lang="cs-CZ" sz="2800" dirty="0" err="1"/>
              <a:t>piće</a:t>
            </a:r>
            <a:r>
              <a:rPr lang="cs-CZ" sz="2800" dirty="0"/>
              <a:t> </a:t>
            </a:r>
            <a:r>
              <a:rPr lang="cs-CZ" sz="2800" dirty="0" err="1"/>
              <a:t>nepouzdanog</a:t>
            </a:r>
            <a:r>
              <a:rPr lang="cs-CZ" sz="2800" dirty="0"/>
              <a:t> </a:t>
            </a:r>
            <a:r>
              <a:rPr lang="cs-CZ" sz="2800" dirty="0" err="1"/>
              <a:t>kvaliteta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r>
              <a:rPr lang="cs-CZ" sz="2800" dirty="0" err="1"/>
              <a:t>Postojeća</a:t>
            </a:r>
            <a:r>
              <a:rPr lang="cs-CZ" sz="2800" dirty="0"/>
              <a:t> infrastruktura – vodovod i </a:t>
            </a:r>
            <a:r>
              <a:rPr lang="cs-CZ" sz="2800" dirty="0" err="1"/>
              <a:t>PPPV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42195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OPŠTI</a:t>
            </a:r>
            <a:r>
              <a:rPr lang="cs-CZ" sz="2800" b="1" dirty="0"/>
              <a:t> </a:t>
            </a:r>
            <a:r>
              <a:rPr lang="cs-CZ" sz="2800" b="1" dirty="0" err="1"/>
              <a:t>PODACI</a:t>
            </a:r>
            <a:r>
              <a:rPr lang="cs-CZ" sz="2800" b="1" dirty="0"/>
              <a:t> O PROJEKTU</a:t>
            </a:r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r>
              <a:rPr lang="cs-CZ" sz="2800" dirty="0" err="1"/>
              <a:t>Početak</a:t>
            </a:r>
            <a:r>
              <a:rPr lang="cs-CZ" sz="2800" dirty="0"/>
              <a:t> </a:t>
            </a:r>
            <a:r>
              <a:rPr lang="cs-CZ" sz="2800" dirty="0" err="1"/>
              <a:t>projekta</a:t>
            </a:r>
            <a:r>
              <a:rPr lang="cs-CZ" sz="2800" dirty="0"/>
              <a:t>: 	01.09.2020. </a:t>
            </a:r>
            <a:r>
              <a:rPr lang="cs-CZ" sz="2800" dirty="0" err="1"/>
              <a:t>godine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r>
              <a:rPr lang="cs-CZ" sz="2800" dirty="0"/>
              <a:t>Kraj </a:t>
            </a:r>
            <a:r>
              <a:rPr lang="cs-CZ" sz="2800" dirty="0" err="1"/>
              <a:t>projekta</a:t>
            </a:r>
            <a:r>
              <a:rPr lang="cs-CZ" sz="2800" dirty="0"/>
              <a:t>: 		30.11.2023. </a:t>
            </a:r>
            <a:r>
              <a:rPr lang="cs-CZ" sz="2800" dirty="0" err="1"/>
              <a:t>godine</a:t>
            </a:r>
            <a:endParaRPr lang="cs-CZ" sz="2800" dirty="0"/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endParaRPr lang="cs-CZ" sz="1100" dirty="0"/>
          </a:p>
          <a:p>
            <a:pPr marL="0" indent="0" algn="ctr">
              <a:buNone/>
            </a:pPr>
            <a:r>
              <a:rPr lang="cs-CZ" sz="2800" dirty="0"/>
              <a:t>VRIJEDNOST </a:t>
            </a:r>
            <a:r>
              <a:rPr lang="cs-CZ" sz="2800" dirty="0" err="1"/>
              <a:t>DONIRANIH</a:t>
            </a:r>
            <a:r>
              <a:rPr lang="cs-CZ" sz="2800" dirty="0"/>
              <a:t> </a:t>
            </a:r>
            <a:r>
              <a:rPr lang="cs-CZ" sz="2800" dirty="0" err="1"/>
              <a:t>SREDSTAVA</a:t>
            </a:r>
            <a:r>
              <a:rPr lang="cs-CZ" sz="2800" dirty="0"/>
              <a:t>:</a:t>
            </a:r>
          </a:p>
          <a:p>
            <a:pPr marL="0" indent="0" algn="ctr">
              <a:buNone/>
            </a:pPr>
            <a:r>
              <a:rPr lang="cs-CZ" sz="2800" b="1" dirty="0"/>
              <a:t>5.577.000 KM</a:t>
            </a: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689676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CILJEVI</a:t>
            </a:r>
            <a:r>
              <a:rPr lang="cs-CZ" sz="2800" b="1" dirty="0"/>
              <a:t> </a:t>
            </a:r>
            <a:r>
              <a:rPr lang="cs-CZ" sz="2800" b="1" dirty="0" err="1"/>
              <a:t>PROJEKTA</a:t>
            </a:r>
            <a:endParaRPr lang="cs-CZ" sz="2800" b="1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err="1"/>
              <a:t>Projekat</a:t>
            </a:r>
            <a:r>
              <a:rPr lang="cs-CZ" sz="2800" dirty="0"/>
              <a:t> se </a:t>
            </a:r>
            <a:r>
              <a:rPr lang="cs-CZ" sz="2800" dirty="0" err="1"/>
              <a:t>sastoji</a:t>
            </a:r>
            <a:r>
              <a:rPr lang="cs-CZ" sz="2800" dirty="0"/>
              <a:t> od </a:t>
            </a:r>
            <a:r>
              <a:rPr lang="cs-CZ" sz="2800" dirty="0" err="1"/>
              <a:t>četiri</a:t>
            </a:r>
            <a:r>
              <a:rPr lang="cs-CZ" sz="2800" dirty="0"/>
              <a:t> tzv. </a:t>
            </a:r>
            <a:r>
              <a:rPr lang="cs-CZ" sz="2800" dirty="0" err="1"/>
              <a:t>outputa</a:t>
            </a:r>
            <a:r>
              <a:rPr lang="cs-CZ" sz="2800" dirty="0"/>
              <a:t> </a:t>
            </a:r>
            <a:r>
              <a:rPr lang="cs-CZ" sz="2800" dirty="0" err="1"/>
              <a:t>koji</a:t>
            </a:r>
            <a:r>
              <a:rPr lang="cs-CZ" sz="2800" dirty="0"/>
              <a:t> </a:t>
            </a:r>
            <a:r>
              <a:rPr lang="cs-CZ" sz="2800" dirty="0" err="1"/>
              <a:t>će</a:t>
            </a:r>
            <a:r>
              <a:rPr lang="cs-CZ" sz="2800" dirty="0"/>
              <a:t> biti </a:t>
            </a:r>
            <a:r>
              <a:rPr lang="cs-CZ" sz="2800" dirty="0" err="1"/>
              <a:t>ostvareni</a:t>
            </a:r>
            <a:r>
              <a:rPr lang="cs-CZ" sz="2800" dirty="0"/>
              <a:t> </a:t>
            </a:r>
            <a:r>
              <a:rPr lang="cs-CZ" sz="2800" dirty="0" err="1"/>
              <a:t>putem</a:t>
            </a:r>
            <a:r>
              <a:rPr lang="cs-CZ" sz="2800" dirty="0"/>
              <a:t> </a:t>
            </a:r>
            <a:r>
              <a:rPr lang="cs-CZ" sz="2800" dirty="0" err="1"/>
              <a:t>niza</a:t>
            </a:r>
            <a:r>
              <a:rPr lang="cs-CZ" sz="2800" dirty="0"/>
              <a:t> aktivnosti</a:t>
            </a:r>
          </a:p>
          <a:p>
            <a:r>
              <a:rPr lang="cs-CZ" sz="2800" dirty="0"/>
              <a:t>OUTPUT 1.1 </a:t>
            </a:r>
            <a:r>
              <a:rPr lang="cs-CZ" sz="2800" dirty="0" err="1"/>
              <a:t>Funkcionalno</a:t>
            </a:r>
            <a:r>
              <a:rPr lang="cs-CZ" sz="2800" dirty="0"/>
              <a:t> </a:t>
            </a:r>
            <a:r>
              <a:rPr lang="cs-CZ" sz="2800" dirty="0" err="1"/>
              <a:t>PPPV</a:t>
            </a:r>
            <a:r>
              <a:rPr lang="cs-CZ" sz="2800" dirty="0"/>
              <a:t> Studenci</a:t>
            </a:r>
          </a:p>
          <a:p>
            <a:r>
              <a:rPr lang="cs-CZ" sz="2800" dirty="0">
                <a:solidFill>
                  <a:srgbClr val="00B050"/>
                </a:solidFill>
              </a:rPr>
              <a:t>OUTPUT 1.2 </a:t>
            </a:r>
            <a:r>
              <a:rPr lang="cs-CZ" sz="2800" dirty="0" err="1">
                <a:solidFill>
                  <a:srgbClr val="00B050"/>
                </a:solidFill>
              </a:rPr>
              <a:t>Funkcionalna</a:t>
            </a:r>
            <a:r>
              <a:rPr lang="cs-CZ" sz="2800" dirty="0">
                <a:solidFill>
                  <a:srgbClr val="00B050"/>
                </a:solidFill>
              </a:rPr>
              <a:t> </a:t>
            </a:r>
            <a:r>
              <a:rPr lang="cs-CZ" sz="2800" dirty="0" err="1">
                <a:solidFill>
                  <a:srgbClr val="00B050"/>
                </a:solidFill>
              </a:rPr>
              <a:t>vodovodna</a:t>
            </a:r>
            <a:r>
              <a:rPr lang="cs-CZ" sz="2800" dirty="0">
                <a:solidFill>
                  <a:srgbClr val="00B050"/>
                </a:solidFill>
              </a:rPr>
              <a:t> </a:t>
            </a:r>
            <a:r>
              <a:rPr lang="cs-CZ" sz="2800" dirty="0" err="1">
                <a:solidFill>
                  <a:srgbClr val="00B050"/>
                </a:solidFill>
              </a:rPr>
              <a:t>mreža</a:t>
            </a:r>
            <a:endParaRPr lang="cs-CZ" sz="2800" dirty="0">
              <a:solidFill>
                <a:srgbClr val="00B050"/>
              </a:solidFill>
            </a:endParaRPr>
          </a:p>
          <a:p>
            <a:r>
              <a:rPr lang="cs-CZ" sz="2800" dirty="0"/>
              <a:t>OUTPUT 1.3 </a:t>
            </a:r>
            <a:r>
              <a:rPr lang="cs-CZ" sz="2800" dirty="0" err="1"/>
              <a:t>Uposlenici</a:t>
            </a:r>
            <a:r>
              <a:rPr lang="cs-CZ" sz="2800" dirty="0"/>
              <a:t> </a:t>
            </a:r>
            <a:r>
              <a:rPr lang="cs-CZ" sz="2800" dirty="0" err="1"/>
              <a:t>PKD</a:t>
            </a:r>
            <a:r>
              <a:rPr lang="cs-CZ" sz="2800" dirty="0"/>
              <a:t> </a:t>
            </a:r>
            <a:r>
              <a:rPr lang="cs-CZ" sz="2800" dirty="0" err="1"/>
              <a:t>Teslić</a:t>
            </a:r>
            <a:r>
              <a:rPr lang="cs-CZ" sz="2800" dirty="0"/>
              <a:t> </a:t>
            </a:r>
            <a:r>
              <a:rPr lang="cs-CZ" sz="2800" dirty="0" err="1"/>
              <a:t>su</a:t>
            </a:r>
            <a:r>
              <a:rPr lang="cs-CZ" sz="2800" dirty="0"/>
              <a:t> </a:t>
            </a:r>
            <a:r>
              <a:rPr lang="cs-CZ" sz="2800" dirty="0" err="1"/>
              <a:t>sposobni</a:t>
            </a:r>
            <a:r>
              <a:rPr lang="cs-CZ" sz="2800" dirty="0"/>
              <a:t> da </a:t>
            </a:r>
            <a:r>
              <a:rPr lang="cs-CZ" sz="2800" dirty="0" err="1"/>
              <a:t>samostalno</a:t>
            </a:r>
            <a:r>
              <a:rPr lang="cs-CZ" sz="2800" dirty="0"/>
              <a:t> i </a:t>
            </a:r>
            <a:r>
              <a:rPr lang="cs-CZ" sz="2800" dirty="0" err="1"/>
              <a:t>održivo</a:t>
            </a:r>
            <a:r>
              <a:rPr lang="cs-CZ" sz="2800" dirty="0"/>
              <a:t> </a:t>
            </a:r>
            <a:r>
              <a:rPr lang="cs-CZ" sz="2800" dirty="0" err="1"/>
              <a:t>upravljaju</a:t>
            </a:r>
            <a:r>
              <a:rPr lang="cs-CZ" sz="2800" dirty="0"/>
              <a:t> </a:t>
            </a:r>
            <a:r>
              <a:rPr lang="cs-CZ" sz="2800" dirty="0" err="1"/>
              <a:t>PPPV</a:t>
            </a:r>
            <a:r>
              <a:rPr lang="cs-CZ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endParaRPr lang="cs-CZ" sz="2800" dirty="0"/>
          </a:p>
          <a:p>
            <a:r>
              <a:rPr lang="cs-CZ" sz="2800" dirty="0"/>
              <a:t>OUTPUT 1.4 </a:t>
            </a:r>
            <a:r>
              <a:rPr lang="cs-CZ" sz="2800" dirty="0" err="1"/>
              <a:t>Stanovnici</a:t>
            </a:r>
            <a:r>
              <a:rPr lang="cs-CZ" sz="2800" dirty="0"/>
              <a:t> </a:t>
            </a:r>
            <a:r>
              <a:rPr lang="cs-CZ" sz="2800" dirty="0" err="1"/>
              <a:t>grada</a:t>
            </a:r>
            <a:r>
              <a:rPr lang="cs-CZ" sz="2800" dirty="0"/>
              <a:t> </a:t>
            </a:r>
            <a:r>
              <a:rPr lang="cs-CZ" sz="2800" dirty="0" err="1"/>
              <a:t>Teslića</a:t>
            </a:r>
            <a:r>
              <a:rPr lang="cs-CZ" sz="2800" dirty="0"/>
              <a:t> </a:t>
            </a:r>
            <a:r>
              <a:rPr lang="cs-CZ" sz="2800" dirty="0" err="1"/>
              <a:t>su</a:t>
            </a:r>
            <a:r>
              <a:rPr lang="cs-CZ" sz="2800" dirty="0"/>
              <a:t> </a:t>
            </a:r>
            <a:r>
              <a:rPr lang="cs-CZ" sz="2800" dirty="0" err="1"/>
              <a:t>upoznati</a:t>
            </a:r>
            <a:r>
              <a:rPr lang="cs-CZ" sz="2800" dirty="0"/>
              <a:t> </a:t>
            </a:r>
            <a:r>
              <a:rPr lang="cs-CZ" sz="2800" dirty="0" err="1"/>
              <a:t>sa</a:t>
            </a:r>
            <a:r>
              <a:rPr lang="cs-CZ" sz="2800" dirty="0"/>
              <a:t> </a:t>
            </a:r>
            <a:r>
              <a:rPr lang="cs-CZ" sz="2800" dirty="0" err="1"/>
              <a:t>principima</a:t>
            </a:r>
            <a:r>
              <a:rPr lang="cs-CZ" sz="2800" dirty="0"/>
              <a:t> </a:t>
            </a:r>
            <a:r>
              <a:rPr lang="cs-CZ" sz="2800" dirty="0" err="1"/>
              <a:t>upravljanja</a:t>
            </a:r>
            <a:r>
              <a:rPr lang="cs-CZ" sz="2800" dirty="0"/>
              <a:t> </a:t>
            </a:r>
            <a:r>
              <a:rPr lang="cs-CZ" sz="2800" dirty="0" err="1"/>
              <a:t>pitkom</a:t>
            </a:r>
            <a:r>
              <a:rPr lang="cs-CZ" sz="2800" dirty="0"/>
              <a:t> </a:t>
            </a:r>
            <a:r>
              <a:rPr lang="cs-CZ" sz="2800" dirty="0" err="1"/>
              <a:t>vodom</a:t>
            </a:r>
            <a:endParaRPr lang="cs-CZ" sz="18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547981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/>
              <a:t>OUTPUT 1.1 </a:t>
            </a:r>
            <a:r>
              <a:rPr lang="cs-CZ" sz="2800" b="1" dirty="0" err="1"/>
              <a:t>FUNKCIONALNO</a:t>
            </a:r>
            <a:r>
              <a:rPr lang="cs-CZ" sz="2800" b="1" dirty="0"/>
              <a:t> </a:t>
            </a:r>
            <a:r>
              <a:rPr lang="cs-CZ" sz="2800" b="1" dirty="0" err="1"/>
              <a:t>PPPV</a:t>
            </a:r>
            <a:r>
              <a:rPr lang="cs-CZ" sz="2800" b="1" dirty="0"/>
              <a:t> STUDENCI</a:t>
            </a:r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r>
              <a:rPr lang="cs-CZ" sz="2400" dirty="0"/>
              <a:t>AKTIVNOST 1.1.1. Isporuka i </a:t>
            </a:r>
            <a:r>
              <a:rPr lang="cs-CZ" sz="2400" dirty="0" err="1"/>
              <a:t>instalacija</a:t>
            </a:r>
            <a:r>
              <a:rPr lang="cs-CZ" sz="2400" dirty="0"/>
              <a:t> </a:t>
            </a:r>
            <a:r>
              <a:rPr lang="cs-CZ" sz="2400" dirty="0" err="1"/>
              <a:t>tehnološkog</a:t>
            </a:r>
            <a:r>
              <a:rPr lang="cs-CZ" sz="2400" dirty="0"/>
              <a:t> </a:t>
            </a:r>
            <a:r>
              <a:rPr lang="cs-CZ" sz="2400" dirty="0" err="1"/>
              <a:t>dijela</a:t>
            </a:r>
            <a:r>
              <a:rPr lang="cs-CZ" sz="2400" dirty="0"/>
              <a:t> za </a:t>
            </a:r>
            <a:r>
              <a:rPr lang="cs-CZ" sz="2400" dirty="0" err="1"/>
              <a:t>izgradnju</a:t>
            </a:r>
            <a:r>
              <a:rPr lang="cs-CZ" sz="2400" dirty="0"/>
              <a:t> nove </a:t>
            </a:r>
            <a:r>
              <a:rPr lang="cs-CZ" sz="2400" dirty="0" err="1"/>
              <a:t>linije</a:t>
            </a:r>
            <a:r>
              <a:rPr lang="cs-CZ" sz="2400" dirty="0"/>
              <a:t> </a:t>
            </a:r>
            <a:r>
              <a:rPr lang="cs-CZ" sz="2400" dirty="0" err="1"/>
              <a:t>PPPV</a:t>
            </a:r>
            <a:endParaRPr lang="cs-CZ" sz="2400" dirty="0"/>
          </a:p>
          <a:p>
            <a:r>
              <a:rPr lang="cs-CZ" sz="2400" dirty="0">
                <a:solidFill>
                  <a:srgbClr val="00B050"/>
                </a:solidFill>
              </a:rPr>
              <a:t>AKTIVNOST 1.1.2. Izgradnja </a:t>
            </a:r>
            <a:r>
              <a:rPr lang="cs-CZ" sz="2400" dirty="0" err="1">
                <a:solidFill>
                  <a:srgbClr val="00B050"/>
                </a:solidFill>
              </a:rPr>
              <a:t>građevinskog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dijela</a:t>
            </a:r>
            <a:r>
              <a:rPr lang="cs-CZ" sz="2400" dirty="0">
                <a:solidFill>
                  <a:srgbClr val="00B050"/>
                </a:solidFill>
              </a:rPr>
              <a:t> nove </a:t>
            </a:r>
            <a:r>
              <a:rPr lang="cs-CZ" sz="2400" dirty="0" err="1">
                <a:solidFill>
                  <a:srgbClr val="00B050"/>
                </a:solidFill>
              </a:rPr>
              <a:t>linije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PPPV</a:t>
            </a:r>
            <a:r>
              <a:rPr lang="cs-CZ" sz="2400" dirty="0">
                <a:solidFill>
                  <a:srgbClr val="00B050"/>
                </a:solidFill>
              </a:rPr>
              <a:t> (</a:t>
            </a:r>
            <a:r>
              <a:rPr lang="cs-CZ" sz="2400" dirty="0" err="1">
                <a:solidFill>
                  <a:srgbClr val="00B050"/>
                </a:solidFill>
              </a:rPr>
              <a:t>nije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finansirano</a:t>
            </a:r>
            <a:r>
              <a:rPr lang="cs-CZ" sz="2400" dirty="0">
                <a:solidFill>
                  <a:srgbClr val="00B050"/>
                </a:solidFill>
              </a:rPr>
              <a:t> od </a:t>
            </a:r>
            <a:r>
              <a:rPr lang="cs-CZ" sz="2400" dirty="0" err="1">
                <a:solidFill>
                  <a:srgbClr val="00B050"/>
                </a:solidFill>
              </a:rPr>
              <a:t>strane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ČRA</a:t>
            </a:r>
            <a:r>
              <a:rPr lang="cs-CZ" sz="2400" dirty="0">
                <a:solidFill>
                  <a:srgbClr val="00B050"/>
                </a:solidFill>
              </a:rPr>
              <a:t>)</a:t>
            </a:r>
          </a:p>
          <a:p>
            <a:r>
              <a:rPr lang="cs-CZ" sz="2400" dirty="0"/>
              <a:t>AKTIVNOST 1.1.3. Isporuka i </a:t>
            </a:r>
            <a:r>
              <a:rPr lang="cs-CZ" sz="2400" dirty="0" err="1"/>
              <a:t>instalacija</a:t>
            </a:r>
            <a:r>
              <a:rPr lang="cs-CZ" sz="2400" dirty="0"/>
              <a:t> </a:t>
            </a:r>
            <a:r>
              <a:rPr lang="cs-CZ" sz="2400" dirty="0" err="1"/>
              <a:t>tehnološkog</a:t>
            </a:r>
            <a:r>
              <a:rPr lang="cs-CZ" sz="2400" dirty="0"/>
              <a:t> </a:t>
            </a:r>
            <a:r>
              <a:rPr lang="cs-CZ" sz="2400" dirty="0" err="1"/>
              <a:t>dijela</a:t>
            </a:r>
            <a:r>
              <a:rPr lang="cs-CZ" sz="2400" dirty="0"/>
              <a:t> za </a:t>
            </a:r>
            <a:r>
              <a:rPr lang="cs-CZ" sz="2400" dirty="0" err="1"/>
              <a:t>rekonstrukciju</a:t>
            </a:r>
            <a:r>
              <a:rPr lang="cs-CZ" sz="2400" dirty="0"/>
              <a:t> </a:t>
            </a:r>
            <a:r>
              <a:rPr lang="cs-CZ" sz="2400" dirty="0" err="1"/>
              <a:t>postojećeg</a:t>
            </a:r>
            <a:r>
              <a:rPr lang="cs-CZ" sz="2400" dirty="0"/>
              <a:t> </a:t>
            </a:r>
            <a:r>
              <a:rPr lang="cs-CZ" sz="2400" dirty="0" err="1"/>
              <a:t>PPPV</a:t>
            </a:r>
            <a:endParaRPr lang="cs-CZ" sz="2400" dirty="0"/>
          </a:p>
          <a:p>
            <a:r>
              <a:rPr lang="cs-CZ" sz="2400" dirty="0">
                <a:solidFill>
                  <a:srgbClr val="00B050"/>
                </a:solidFill>
              </a:rPr>
              <a:t>AKTIVNOST 1.1.4. Rekonstrukcija </a:t>
            </a:r>
            <a:r>
              <a:rPr lang="cs-CZ" sz="2400" dirty="0" err="1">
                <a:solidFill>
                  <a:srgbClr val="00B050"/>
                </a:solidFill>
              </a:rPr>
              <a:t>građevinskog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dijela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postojeće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linije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PPPV</a:t>
            </a:r>
            <a:r>
              <a:rPr lang="cs-CZ" sz="2400" dirty="0">
                <a:solidFill>
                  <a:srgbClr val="00B050"/>
                </a:solidFill>
              </a:rPr>
              <a:t> (</a:t>
            </a:r>
            <a:r>
              <a:rPr lang="cs-CZ" sz="2400" dirty="0" err="1">
                <a:solidFill>
                  <a:srgbClr val="00B050"/>
                </a:solidFill>
              </a:rPr>
              <a:t>nije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finansirano</a:t>
            </a:r>
            <a:r>
              <a:rPr lang="cs-CZ" sz="2400" dirty="0">
                <a:solidFill>
                  <a:srgbClr val="00B050"/>
                </a:solidFill>
              </a:rPr>
              <a:t> od </a:t>
            </a:r>
            <a:r>
              <a:rPr lang="cs-CZ" sz="2400" dirty="0" err="1">
                <a:solidFill>
                  <a:srgbClr val="00B050"/>
                </a:solidFill>
              </a:rPr>
              <a:t>strane</a:t>
            </a:r>
            <a:r>
              <a:rPr lang="cs-CZ" sz="2400" dirty="0">
                <a:solidFill>
                  <a:srgbClr val="00B050"/>
                </a:solidFill>
              </a:rPr>
              <a:t> </a:t>
            </a:r>
            <a:r>
              <a:rPr lang="cs-CZ" sz="2400" dirty="0" err="1">
                <a:solidFill>
                  <a:srgbClr val="00B050"/>
                </a:solidFill>
              </a:rPr>
              <a:t>ČRA</a:t>
            </a:r>
            <a:r>
              <a:rPr lang="cs-CZ" sz="2400" dirty="0">
                <a:solidFill>
                  <a:srgbClr val="00B050"/>
                </a:solidFill>
              </a:rPr>
              <a:t>)</a:t>
            </a:r>
          </a:p>
          <a:p>
            <a:r>
              <a:rPr lang="cs-CZ" sz="2400" dirty="0"/>
              <a:t>AKTIVNOST 1.1.5. </a:t>
            </a:r>
            <a:r>
              <a:rPr lang="cs-CZ" sz="2400" dirty="0" err="1"/>
              <a:t>Probni</a:t>
            </a:r>
            <a:r>
              <a:rPr lang="cs-CZ" sz="2400" dirty="0"/>
              <a:t> rad </a:t>
            </a:r>
            <a:r>
              <a:rPr lang="cs-CZ" sz="2400" dirty="0" err="1"/>
              <a:t>PPPV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767510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>
                <a:solidFill>
                  <a:srgbClr val="00B050"/>
                </a:solidFill>
              </a:rPr>
              <a:t>OUTPUT 1.2 </a:t>
            </a:r>
            <a:r>
              <a:rPr lang="cs-CZ" sz="2800" b="1" dirty="0" err="1">
                <a:solidFill>
                  <a:srgbClr val="00B050"/>
                </a:solidFill>
              </a:rPr>
              <a:t>FUNKCIONALNA</a:t>
            </a:r>
            <a:r>
              <a:rPr lang="cs-CZ" sz="2800" b="1" dirty="0">
                <a:solidFill>
                  <a:srgbClr val="00B050"/>
                </a:solidFill>
              </a:rPr>
              <a:t> </a:t>
            </a:r>
            <a:r>
              <a:rPr lang="cs-CZ" sz="2800" b="1" dirty="0" err="1">
                <a:solidFill>
                  <a:srgbClr val="00B050"/>
                </a:solidFill>
              </a:rPr>
              <a:t>VODOVODNA</a:t>
            </a:r>
            <a:r>
              <a:rPr lang="cs-CZ" sz="2800" b="1" dirty="0">
                <a:solidFill>
                  <a:srgbClr val="00B050"/>
                </a:solidFill>
              </a:rPr>
              <a:t> </a:t>
            </a:r>
            <a:r>
              <a:rPr lang="cs-CZ" sz="2800" b="1" dirty="0" err="1">
                <a:solidFill>
                  <a:srgbClr val="00B050"/>
                </a:solidFill>
              </a:rPr>
              <a:t>MREŽA</a:t>
            </a:r>
            <a:endParaRPr lang="cs-CZ" sz="2800" b="1" dirty="0">
              <a:solidFill>
                <a:srgbClr val="00B050"/>
              </a:solidFill>
            </a:endParaRPr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800" dirty="0"/>
          </a:p>
          <a:p>
            <a:pPr marL="0" indent="0" algn="ctr">
              <a:buNone/>
            </a:pPr>
            <a:r>
              <a:rPr lang="cs-CZ" sz="2800" dirty="0" err="1"/>
              <a:t>OVAJ</a:t>
            </a:r>
            <a:r>
              <a:rPr lang="cs-CZ" sz="2800" dirty="0"/>
              <a:t> OUTPUT </a:t>
            </a:r>
            <a:r>
              <a:rPr lang="cs-CZ" sz="2800" dirty="0" err="1"/>
              <a:t>NIJE</a:t>
            </a:r>
            <a:r>
              <a:rPr lang="cs-CZ" sz="2800" dirty="0"/>
              <a:t> </a:t>
            </a:r>
            <a:r>
              <a:rPr lang="cs-CZ" sz="2800" dirty="0" err="1"/>
              <a:t>FINANSIRAN</a:t>
            </a:r>
            <a:r>
              <a:rPr lang="cs-CZ" sz="2800" dirty="0"/>
              <a:t> U SKLOPU </a:t>
            </a:r>
            <a:r>
              <a:rPr lang="cs-CZ" sz="2800" dirty="0" err="1"/>
              <a:t>PROJEKTA</a:t>
            </a:r>
            <a:r>
              <a:rPr lang="cs-CZ" sz="2800" dirty="0"/>
              <a:t> </a:t>
            </a:r>
            <a:r>
              <a:rPr lang="cs-CZ" sz="2800" dirty="0" err="1"/>
              <a:t>INOSTRANE</a:t>
            </a:r>
            <a:r>
              <a:rPr lang="cs-CZ" sz="2800" dirty="0"/>
              <a:t> </a:t>
            </a:r>
            <a:r>
              <a:rPr lang="cs-CZ" sz="2800" dirty="0" err="1"/>
              <a:t>RAZVOJNE</a:t>
            </a:r>
            <a:r>
              <a:rPr lang="cs-CZ" sz="2800" dirty="0"/>
              <a:t> </a:t>
            </a:r>
            <a:r>
              <a:rPr lang="cs-CZ" sz="2800" dirty="0" err="1"/>
              <a:t>SARADNJE</a:t>
            </a:r>
            <a:r>
              <a:rPr lang="cs-CZ" sz="2800" dirty="0"/>
              <a:t> </a:t>
            </a:r>
            <a:r>
              <a:rPr lang="cs-CZ" sz="2800" dirty="0" err="1"/>
              <a:t>REPUBLIKE</a:t>
            </a:r>
            <a:r>
              <a:rPr lang="cs-CZ" sz="2800" dirty="0"/>
              <a:t> </a:t>
            </a:r>
            <a:r>
              <a:rPr lang="cs-CZ" sz="2800" dirty="0" err="1"/>
              <a:t>ČEŠKE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28988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605246"/>
          </a:xfrm>
        </p:spPr>
        <p:txBody>
          <a:bodyPr>
            <a:noAutofit/>
          </a:bodyPr>
          <a:lstStyle/>
          <a:p>
            <a:r>
              <a:rPr lang="cs-CZ" sz="2700" b="1" dirty="0"/>
              <a:t>OUTPUT 1.3 </a:t>
            </a:r>
            <a:r>
              <a:rPr lang="cs-CZ" sz="2700" b="1" dirty="0" err="1"/>
              <a:t>UPOSLENICI</a:t>
            </a:r>
            <a:r>
              <a:rPr lang="cs-CZ" sz="2700" b="1" dirty="0"/>
              <a:t> </a:t>
            </a:r>
            <a:r>
              <a:rPr lang="cs-CZ" sz="2700" b="1" dirty="0" err="1"/>
              <a:t>PKD</a:t>
            </a:r>
            <a:r>
              <a:rPr lang="cs-CZ" sz="2700" b="1" dirty="0"/>
              <a:t> RAD </a:t>
            </a:r>
            <a:r>
              <a:rPr lang="cs-CZ" sz="2700" b="1" dirty="0" err="1"/>
              <a:t>TESLIĆ</a:t>
            </a:r>
            <a:r>
              <a:rPr lang="cs-CZ" sz="2700" b="1" dirty="0"/>
              <a:t> </a:t>
            </a:r>
            <a:r>
              <a:rPr lang="cs-CZ" sz="2700" b="1" dirty="0" err="1"/>
              <a:t>SU</a:t>
            </a:r>
            <a:r>
              <a:rPr lang="cs-CZ" sz="2700" b="1" dirty="0"/>
              <a:t> </a:t>
            </a:r>
            <a:r>
              <a:rPr lang="cs-CZ" sz="2700" b="1" dirty="0" err="1"/>
              <a:t>SPOSOBNI</a:t>
            </a:r>
            <a:r>
              <a:rPr lang="cs-CZ" sz="2700" b="1" dirty="0"/>
              <a:t> DA </a:t>
            </a:r>
            <a:r>
              <a:rPr lang="cs-CZ" sz="2700" b="1" dirty="0" err="1"/>
              <a:t>SAMOSTALNO</a:t>
            </a:r>
            <a:r>
              <a:rPr lang="cs-CZ" sz="2700" b="1" dirty="0"/>
              <a:t> I </a:t>
            </a:r>
            <a:r>
              <a:rPr lang="cs-CZ" sz="2700" b="1" dirty="0" err="1"/>
              <a:t>ODRŽIVO</a:t>
            </a:r>
            <a:r>
              <a:rPr lang="cs-CZ" sz="2700" b="1" dirty="0"/>
              <a:t> </a:t>
            </a:r>
            <a:r>
              <a:rPr lang="cs-CZ" sz="2700" b="1" dirty="0" err="1"/>
              <a:t>UPRAVLJAJU</a:t>
            </a:r>
            <a:r>
              <a:rPr lang="cs-CZ" sz="2700" b="1" dirty="0"/>
              <a:t> </a:t>
            </a:r>
            <a:r>
              <a:rPr lang="cs-CZ" sz="2700" b="1" dirty="0" err="1"/>
              <a:t>PPPV</a:t>
            </a:r>
            <a:endParaRPr lang="cs-CZ" sz="2700" b="1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 lnSpcReduction="10000"/>
          </a:bodyPr>
          <a:lstStyle/>
          <a:p>
            <a:r>
              <a:rPr lang="cs-CZ" sz="2400" dirty="0"/>
              <a:t>AKTIVNOST 1.3.1. </a:t>
            </a:r>
            <a:r>
              <a:rPr lang="cs-CZ" sz="2400" dirty="0" err="1"/>
              <a:t>Izrada</a:t>
            </a:r>
            <a:r>
              <a:rPr lang="cs-CZ" sz="2400" dirty="0"/>
              <a:t> </a:t>
            </a:r>
            <a:r>
              <a:rPr lang="cs-CZ" sz="2400" dirty="0" err="1"/>
              <a:t>radnih</a:t>
            </a:r>
            <a:r>
              <a:rPr lang="cs-CZ" sz="2400" dirty="0"/>
              <a:t> </a:t>
            </a:r>
            <a:r>
              <a:rPr lang="cs-CZ" sz="2400" dirty="0" err="1"/>
              <a:t>propisa</a:t>
            </a:r>
            <a:r>
              <a:rPr lang="cs-CZ" sz="2400" dirty="0"/>
              <a:t> za </a:t>
            </a:r>
            <a:r>
              <a:rPr lang="cs-CZ" sz="2400" dirty="0" err="1"/>
              <a:t>PPPV</a:t>
            </a:r>
            <a:endParaRPr lang="cs-CZ" sz="2400" dirty="0"/>
          </a:p>
          <a:p>
            <a:pPr lvl="1"/>
            <a:r>
              <a:rPr lang="cs-CZ" sz="2000" dirty="0"/>
              <a:t>AKTIVNOST </a:t>
            </a:r>
            <a:r>
              <a:rPr lang="cs-CZ" sz="2000" dirty="0" err="1"/>
              <a:t>1.3.1.a</a:t>
            </a:r>
            <a:r>
              <a:rPr lang="cs-CZ" sz="2000" dirty="0"/>
              <a:t> </a:t>
            </a:r>
            <a:r>
              <a:rPr lang="cs-CZ" sz="2000" dirty="0" err="1"/>
              <a:t>Realizacijska</a:t>
            </a:r>
            <a:r>
              <a:rPr lang="cs-CZ" sz="2000" dirty="0"/>
              <a:t> </a:t>
            </a:r>
            <a:r>
              <a:rPr lang="cs-CZ" sz="2000" dirty="0" err="1"/>
              <a:t>projektna</a:t>
            </a:r>
            <a:r>
              <a:rPr lang="cs-CZ" sz="2000" dirty="0"/>
              <a:t> </a:t>
            </a:r>
            <a:r>
              <a:rPr lang="cs-CZ" sz="2000" dirty="0" err="1"/>
              <a:t>dokumentacija</a:t>
            </a:r>
            <a:r>
              <a:rPr lang="cs-CZ" sz="2000" dirty="0"/>
              <a:t> </a:t>
            </a:r>
            <a:r>
              <a:rPr lang="cs-CZ" sz="2000" dirty="0" err="1"/>
              <a:t>tehnološkog</a:t>
            </a:r>
            <a:r>
              <a:rPr lang="cs-CZ" sz="2000" dirty="0"/>
              <a:t> </a:t>
            </a:r>
            <a:r>
              <a:rPr lang="cs-CZ" sz="2000" dirty="0" err="1"/>
              <a:t>dijela</a:t>
            </a:r>
            <a:r>
              <a:rPr lang="cs-CZ" sz="2000" dirty="0"/>
              <a:t> </a:t>
            </a:r>
            <a:r>
              <a:rPr lang="cs-CZ" sz="2000" dirty="0" err="1"/>
              <a:t>objekta</a:t>
            </a:r>
            <a:endParaRPr lang="cs-CZ" sz="2000" dirty="0"/>
          </a:p>
          <a:p>
            <a:pPr lvl="1"/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IVNOST 1.3.1.b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Projektna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dokumentacija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izvedenog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stanja</a:t>
            </a:r>
            <a:endParaRPr lang="cs-CZ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AKTIVNOST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1.3.1.c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Priprema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izrada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pravilnika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 radu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postrojenja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za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probni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trajni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rad (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uključujući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obuku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radnika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PPPV</a:t>
            </a:r>
            <a:r>
              <a:rPr lang="cs-CZ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cs-CZ" sz="2000" dirty="0"/>
          </a:p>
          <a:p>
            <a:r>
              <a:rPr lang="cs-CZ" sz="2400" dirty="0"/>
              <a:t>AKTIVNOST 1.3.2. Obuka </a:t>
            </a:r>
            <a:r>
              <a:rPr lang="cs-CZ" sz="2400" dirty="0" err="1"/>
              <a:t>radnika</a:t>
            </a:r>
            <a:r>
              <a:rPr lang="cs-CZ" sz="2400" dirty="0"/>
              <a:t> za </a:t>
            </a:r>
            <a:r>
              <a:rPr lang="cs-CZ" sz="2400" dirty="0" err="1"/>
              <a:t>upravljanje</a:t>
            </a:r>
            <a:r>
              <a:rPr lang="cs-CZ" sz="2400" dirty="0"/>
              <a:t> </a:t>
            </a:r>
            <a:r>
              <a:rPr lang="cs-CZ" sz="2400" dirty="0" err="1"/>
              <a:t>PPPV</a:t>
            </a:r>
            <a:r>
              <a:rPr lang="cs-CZ" sz="2400" dirty="0"/>
              <a:t> i </a:t>
            </a:r>
            <a:r>
              <a:rPr lang="cs-CZ" sz="2400" dirty="0" err="1"/>
              <a:t>povezanih</a:t>
            </a:r>
            <a:r>
              <a:rPr lang="cs-CZ" sz="2400" dirty="0"/>
              <a:t> </a:t>
            </a:r>
            <a:r>
              <a:rPr lang="cs-CZ" sz="2400" dirty="0" err="1"/>
              <a:t>postrojenja</a:t>
            </a:r>
            <a:r>
              <a:rPr lang="cs-CZ" sz="2400" dirty="0"/>
              <a:t> i za </a:t>
            </a:r>
            <a:r>
              <a:rPr lang="cs-CZ" sz="2400" dirty="0" err="1"/>
              <a:t>njihovo</a:t>
            </a:r>
            <a:r>
              <a:rPr lang="cs-CZ" sz="2400" dirty="0"/>
              <a:t> </a:t>
            </a:r>
            <a:r>
              <a:rPr lang="cs-CZ" sz="2400" dirty="0" err="1"/>
              <a:t>održavanje</a:t>
            </a:r>
            <a:endParaRPr lang="cs-CZ" sz="2400" dirty="0"/>
          </a:p>
          <a:p>
            <a:pPr lvl="1"/>
            <a:r>
              <a:rPr lang="cs-CZ" sz="2000" dirty="0"/>
              <a:t>AKTIVNOST </a:t>
            </a:r>
            <a:r>
              <a:rPr lang="cs-CZ" sz="2000" dirty="0" err="1"/>
              <a:t>1.3.2.a</a:t>
            </a:r>
            <a:r>
              <a:rPr lang="cs-CZ" sz="2000" dirty="0"/>
              <a:t> Obuka </a:t>
            </a:r>
            <a:r>
              <a:rPr lang="cs-CZ" sz="2000" dirty="0" err="1"/>
              <a:t>upravitelja</a:t>
            </a:r>
            <a:r>
              <a:rPr lang="cs-CZ" sz="2000" dirty="0"/>
              <a:t> </a:t>
            </a:r>
            <a:r>
              <a:rPr lang="cs-CZ" sz="2000" dirty="0" err="1"/>
              <a:t>vodoprivredne</a:t>
            </a:r>
            <a:r>
              <a:rPr lang="cs-CZ" sz="2000" dirty="0"/>
              <a:t> </a:t>
            </a:r>
            <a:r>
              <a:rPr lang="cs-CZ" sz="2000" dirty="0" err="1"/>
              <a:t>infrastrukture</a:t>
            </a:r>
            <a:r>
              <a:rPr lang="cs-CZ" sz="2000" dirty="0"/>
              <a:t> u </a:t>
            </a:r>
            <a:r>
              <a:rPr lang="cs-CZ" sz="2000" dirty="0" err="1"/>
              <a:t>Republici</a:t>
            </a:r>
            <a:r>
              <a:rPr lang="cs-CZ" sz="2000" dirty="0"/>
              <a:t> </a:t>
            </a:r>
            <a:r>
              <a:rPr lang="cs-CZ" sz="2000" dirty="0" err="1"/>
              <a:t>Češkoj</a:t>
            </a:r>
            <a:r>
              <a:rPr lang="cs-CZ" sz="2000" dirty="0"/>
              <a:t> </a:t>
            </a:r>
            <a:r>
              <a:rPr lang="cs-CZ" sz="2000" dirty="0" err="1"/>
              <a:t>radi</a:t>
            </a:r>
            <a:r>
              <a:rPr lang="cs-CZ" sz="2000" dirty="0"/>
              <a:t> </a:t>
            </a:r>
            <a:r>
              <a:rPr lang="cs-CZ" sz="2000" dirty="0" err="1"/>
              <a:t>smanjivanja</a:t>
            </a:r>
            <a:r>
              <a:rPr lang="cs-CZ" sz="2000" dirty="0"/>
              <a:t> </a:t>
            </a:r>
            <a:r>
              <a:rPr lang="cs-CZ" sz="2000" dirty="0" err="1"/>
              <a:t>gubitaka</a:t>
            </a:r>
            <a:r>
              <a:rPr lang="cs-CZ" sz="2000" dirty="0"/>
              <a:t> </a:t>
            </a:r>
            <a:r>
              <a:rPr lang="cs-CZ" sz="2000" dirty="0" err="1"/>
              <a:t>vode</a:t>
            </a:r>
            <a:r>
              <a:rPr lang="cs-CZ" sz="2000" dirty="0"/>
              <a:t> u </a:t>
            </a:r>
            <a:r>
              <a:rPr lang="cs-CZ" sz="2000" dirty="0" err="1"/>
              <a:t>mreži</a:t>
            </a:r>
            <a:endParaRPr lang="cs-CZ" sz="2000" dirty="0"/>
          </a:p>
          <a:p>
            <a:pPr lvl="1"/>
            <a:r>
              <a:rPr lang="cs-CZ" sz="2000" dirty="0"/>
              <a:t>AKTIVNOST </a:t>
            </a:r>
            <a:r>
              <a:rPr lang="cs-CZ" sz="2000" dirty="0" err="1"/>
              <a:t>1.3.2.b</a:t>
            </a:r>
            <a:r>
              <a:rPr lang="cs-CZ" sz="2000" dirty="0"/>
              <a:t> Obuka </a:t>
            </a:r>
            <a:r>
              <a:rPr lang="cs-CZ" sz="2000" dirty="0" err="1"/>
              <a:t>upravitelja</a:t>
            </a:r>
            <a:r>
              <a:rPr lang="cs-CZ" sz="2000" dirty="0"/>
              <a:t> </a:t>
            </a:r>
            <a:r>
              <a:rPr lang="cs-CZ" sz="2000" dirty="0" err="1"/>
              <a:t>vodoprivredne</a:t>
            </a:r>
            <a:r>
              <a:rPr lang="cs-CZ" sz="2000" dirty="0"/>
              <a:t> </a:t>
            </a:r>
            <a:r>
              <a:rPr lang="cs-CZ" sz="2000" dirty="0" err="1"/>
              <a:t>infrastrukture</a:t>
            </a:r>
            <a:r>
              <a:rPr lang="cs-CZ" sz="2000" dirty="0"/>
              <a:t> u </a:t>
            </a:r>
            <a:r>
              <a:rPr lang="cs-CZ" sz="2000" dirty="0" err="1"/>
              <a:t>Republici</a:t>
            </a:r>
            <a:r>
              <a:rPr lang="cs-CZ" sz="2000" dirty="0"/>
              <a:t> </a:t>
            </a:r>
            <a:r>
              <a:rPr lang="cs-CZ" sz="2000" dirty="0" err="1"/>
              <a:t>Češkoj</a:t>
            </a:r>
            <a:r>
              <a:rPr lang="cs-CZ" sz="2000" dirty="0"/>
              <a:t> </a:t>
            </a:r>
            <a:r>
              <a:rPr lang="cs-CZ" sz="2000" dirty="0" err="1"/>
              <a:t>radi</a:t>
            </a:r>
            <a:r>
              <a:rPr lang="cs-CZ" sz="2000" dirty="0"/>
              <a:t> </a:t>
            </a:r>
            <a:r>
              <a:rPr lang="cs-CZ" sz="2000" dirty="0" err="1"/>
              <a:t>edukacije</a:t>
            </a:r>
            <a:r>
              <a:rPr lang="cs-CZ" sz="2000" dirty="0"/>
              <a:t> na </a:t>
            </a:r>
            <a:r>
              <a:rPr lang="cs-CZ" sz="2000" dirty="0" err="1"/>
              <a:t>sličnom</a:t>
            </a:r>
            <a:r>
              <a:rPr lang="cs-CZ" sz="2000" dirty="0"/>
              <a:t> </a:t>
            </a:r>
            <a:r>
              <a:rPr lang="cs-CZ" sz="2000" dirty="0" err="1"/>
              <a:t>postrojenju</a:t>
            </a:r>
            <a:r>
              <a:rPr lang="cs-CZ" sz="2000" dirty="0"/>
              <a:t> za </a:t>
            </a:r>
            <a:r>
              <a:rPr lang="cs-CZ" sz="2000" dirty="0" err="1"/>
              <a:t>preradu</a:t>
            </a:r>
            <a:r>
              <a:rPr lang="cs-CZ" sz="2000" dirty="0"/>
              <a:t> </a:t>
            </a:r>
            <a:r>
              <a:rPr lang="cs-CZ" sz="2000" dirty="0" err="1"/>
              <a:t>vode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81306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727199"/>
          </a:xfrm>
        </p:spPr>
        <p:txBody>
          <a:bodyPr>
            <a:noAutofit/>
          </a:bodyPr>
          <a:lstStyle/>
          <a:p>
            <a:r>
              <a:rPr lang="cs-CZ" sz="2700" b="1" cap="all" dirty="0"/>
              <a:t>OUTPUT 1.4 </a:t>
            </a:r>
            <a:r>
              <a:rPr lang="cs-CZ" sz="2700" b="1" cap="all" dirty="0" err="1"/>
              <a:t>Stanovnici</a:t>
            </a:r>
            <a:r>
              <a:rPr lang="cs-CZ" sz="2700" b="1" cap="all" dirty="0"/>
              <a:t> </a:t>
            </a:r>
            <a:r>
              <a:rPr lang="cs-CZ" sz="2700" b="1" cap="all" dirty="0" err="1"/>
              <a:t>grada</a:t>
            </a:r>
            <a:r>
              <a:rPr lang="cs-CZ" sz="2700" b="1" cap="all" dirty="0"/>
              <a:t> </a:t>
            </a:r>
            <a:r>
              <a:rPr lang="cs-CZ" sz="2700" b="1" cap="all" dirty="0" err="1"/>
              <a:t>Teslića</a:t>
            </a:r>
            <a:r>
              <a:rPr lang="cs-CZ" sz="2700" b="1" cap="all" dirty="0"/>
              <a:t> </a:t>
            </a:r>
            <a:r>
              <a:rPr lang="cs-CZ" sz="2700" b="1" cap="all" dirty="0" err="1"/>
              <a:t>su</a:t>
            </a:r>
            <a:r>
              <a:rPr lang="cs-CZ" sz="2700" b="1" cap="all" dirty="0"/>
              <a:t> </a:t>
            </a:r>
            <a:r>
              <a:rPr lang="cs-CZ" sz="2700" b="1" cap="all" dirty="0" err="1"/>
              <a:t>upoznati</a:t>
            </a:r>
            <a:r>
              <a:rPr lang="cs-CZ" sz="2700" b="1" cap="all" dirty="0"/>
              <a:t> </a:t>
            </a:r>
            <a:r>
              <a:rPr lang="cs-CZ" sz="2700" b="1" cap="all" dirty="0" err="1"/>
              <a:t>sa</a:t>
            </a:r>
            <a:r>
              <a:rPr lang="cs-CZ" sz="2700" b="1" cap="all" dirty="0"/>
              <a:t> </a:t>
            </a:r>
            <a:r>
              <a:rPr lang="cs-CZ" sz="2700" b="1" cap="all" dirty="0" err="1"/>
              <a:t>principima</a:t>
            </a:r>
            <a:r>
              <a:rPr lang="cs-CZ" sz="2700" b="1" cap="all" dirty="0"/>
              <a:t> </a:t>
            </a:r>
            <a:r>
              <a:rPr lang="cs-CZ" sz="2700" b="1" cap="all" dirty="0" err="1"/>
              <a:t>upravljanja</a:t>
            </a:r>
            <a:r>
              <a:rPr lang="cs-CZ" sz="2700" b="1" cap="all" dirty="0"/>
              <a:t> </a:t>
            </a:r>
            <a:r>
              <a:rPr lang="cs-CZ" sz="2700" b="1" cap="all" dirty="0" err="1"/>
              <a:t>pitkom</a:t>
            </a:r>
            <a:r>
              <a:rPr lang="cs-CZ" sz="2700" b="1" cap="all" dirty="0"/>
              <a:t> </a:t>
            </a:r>
            <a:r>
              <a:rPr lang="cs-CZ" sz="2700" b="1" cap="all" dirty="0" err="1"/>
              <a:t>vodom</a:t>
            </a:r>
            <a:endParaRPr lang="cs-CZ" sz="2700" b="1" kern="50" cap="al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365342"/>
          </a:xfrm>
        </p:spPr>
        <p:txBody>
          <a:bodyPr>
            <a:normAutofit/>
          </a:bodyPr>
          <a:lstStyle/>
          <a:p>
            <a:r>
              <a:rPr lang="cs-CZ" sz="2400" dirty="0"/>
              <a:t>AKTIVNOST 1.4.1. </a:t>
            </a:r>
            <a:r>
              <a:rPr lang="cs-CZ" sz="2400" dirty="0" err="1"/>
              <a:t>Organizacija</a:t>
            </a:r>
            <a:r>
              <a:rPr lang="cs-CZ" sz="2400" dirty="0"/>
              <a:t> </a:t>
            </a:r>
            <a:r>
              <a:rPr lang="cs-CZ" sz="2400" dirty="0" err="1"/>
              <a:t>dvije</a:t>
            </a:r>
            <a:r>
              <a:rPr lang="cs-CZ" sz="2400" dirty="0"/>
              <a:t> </a:t>
            </a:r>
            <a:r>
              <a:rPr lang="cs-CZ" sz="2400" dirty="0" err="1"/>
              <a:t>javne</a:t>
            </a:r>
            <a:r>
              <a:rPr lang="cs-CZ" sz="2400" dirty="0"/>
              <a:t> </a:t>
            </a:r>
            <a:r>
              <a:rPr lang="cs-CZ" sz="2400" dirty="0" err="1"/>
              <a:t>prezentacije</a:t>
            </a:r>
            <a:r>
              <a:rPr lang="cs-CZ" sz="2400" dirty="0"/>
              <a:t> za </a:t>
            </a:r>
            <a:r>
              <a:rPr lang="cs-CZ" sz="2400" dirty="0" err="1"/>
              <a:t>lokalno</a:t>
            </a:r>
            <a:r>
              <a:rPr lang="cs-CZ" sz="2400" dirty="0"/>
              <a:t> </a:t>
            </a:r>
            <a:r>
              <a:rPr lang="cs-CZ" sz="2400" dirty="0" err="1"/>
              <a:t>stanovništvo</a:t>
            </a:r>
            <a:r>
              <a:rPr lang="cs-CZ" sz="2400" dirty="0"/>
              <a:t> na </a:t>
            </a:r>
            <a:r>
              <a:rPr lang="cs-CZ" sz="2400" dirty="0" err="1"/>
              <a:t>kojima</a:t>
            </a:r>
            <a:r>
              <a:rPr lang="cs-CZ" sz="2400" dirty="0"/>
              <a:t> </a:t>
            </a:r>
            <a:r>
              <a:rPr lang="cs-CZ" sz="2400" dirty="0" err="1"/>
              <a:t>će</a:t>
            </a:r>
            <a:r>
              <a:rPr lang="cs-CZ" sz="2400" dirty="0"/>
              <a:t> biti </a:t>
            </a:r>
            <a:r>
              <a:rPr lang="cs-CZ" sz="2400" dirty="0" err="1"/>
              <a:t>predstavljen</a:t>
            </a:r>
            <a:r>
              <a:rPr lang="cs-CZ" sz="2400" dirty="0"/>
              <a:t> </a:t>
            </a:r>
            <a:r>
              <a:rPr lang="cs-CZ" sz="2400" dirty="0" err="1"/>
              <a:t>projekat</a:t>
            </a:r>
            <a:r>
              <a:rPr lang="cs-CZ" sz="2400" dirty="0"/>
              <a:t> i </a:t>
            </a:r>
            <a:r>
              <a:rPr lang="cs-CZ" sz="2400" dirty="0" err="1"/>
              <a:t>njegovi</a:t>
            </a:r>
            <a:r>
              <a:rPr lang="cs-CZ" sz="2400" dirty="0"/>
              <a:t> </a:t>
            </a:r>
            <a:r>
              <a:rPr lang="cs-CZ" sz="2400" dirty="0" err="1"/>
              <a:t>očekivani</a:t>
            </a:r>
            <a:r>
              <a:rPr lang="cs-CZ" sz="2400" dirty="0"/>
              <a:t> </a:t>
            </a:r>
            <a:r>
              <a:rPr lang="cs-CZ" sz="2400" dirty="0" err="1"/>
              <a:t>rezultati</a:t>
            </a:r>
            <a:endParaRPr lang="cs-CZ" sz="2400" dirty="0"/>
          </a:p>
          <a:p>
            <a:r>
              <a:rPr lang="cs-CZ" sz="2400" dirty="0"/>
              <a:t>AKTIVNOST 1.4.2. </a:t>
            </a:r>
            <a:r>
              <a:rPr lang="cs-CZ" sz="2400" dirty="0" err="1"/>
              <a:t>Realizacija</a:t>
            </a:r>
            <a:r>
              <a:rPr lang="cs-CZ" sz="2400" dirty="0"/>
              <a:t> </a:t>
            </a:r>
            <a:r>
              <a:rPr lang="cs-CZ" sz="2400" dirty="0" err="1"/>
              <a:t>edukativne</a:t>
            </a:r>
            <a:r>
              <a:rPr lang="cs-CZ" sz="2400" dirty="0"/>
              <a:t> </a:t>
            </a:r>
            <a:r>
              <a:rPr lang="cs-CZ" sz="2400" dirty="0" err="1"/>
              <a:t>kampanje</a:t>
            </a:r>
            <a:r>
              <a:rPr lang="cs-CZ" sz="2400" dirty="0"/>
              <a:t> u </a:t>
            </a:r>
            <a:r>
              <a:rPr lang="cs-CZ" sz="2400" dirty="0" err="1"/>
              <a:t>dvije</a:t>
            </a:r>
            <a:r>
              <a:rPr lang="cs-CZ" sz="2400" dirty="0"/>
              <a:t> </a:t>
            </a:r>
            <a:r>
              <a:rPr lang="cs-CZ" sz="2400" dirty="0" err="1"/>
              <a:t>osnovne</a:t>
            </a:r>
            <a:r>
              <a:rPr lang="cs-CZ" sz="2400" dirty="0"/>
              <a:t> škole</a:t>
            </a:r>
          </a:p>
          <a:p>
            <a:r>
              <a:rPr lang="cs-CZ" sz="2400" dirty="0"/>
              <a:t>AKTIVNOST 1.4.3. </a:t>
            </a:r>
            <a:r>
              <a:rPr lang="cs-CZ" sz="2400" dirty="0" err="1"/>
              <a:t>Priprema</a:t>
            </a:r>
            <a:r>
              <a:rPr lang="cs-CZ" sz="2400" dirty="0"/>
              <a:t> </a:t>
            </a:r>
            <a:r>
              <a:rPr lang="cs-CZ" sz="2400" dirty="0" err="1"/>
              <a:t>promotivnih</a:t>
            </a:r>
            <a:r>
              <a:rPr lang="cs-CZ" sz="2400" dirty="0"/>
              <a:t> </a:t>
            </a:r>
            <a:r>
              <a:rPr lang="cs-CZ" sz="2400" dirty="0" err="1"/>
              <a:t>materijala</a:t>
            </a:r>
            <a:r>
              <a:rPr lang="cs-CZ" sz="2400" dirty="0"/>
              <a:t> i </a:t>
            </a:r>
            <a:r>
              <a:rPr lang="cs-CZ" sz="2400" dirty="0" err="1"/>
              <a:t>njihova</a:t>
            </a:r>
            <a:r>
              <a:rPr lang="cs-CZ" sz="2400" dirty="0"/>
              <a:t> </a:t>
            </a:r>
            <a:r>
              <a:rPr lang="cs-CZ" sz="2400" dirty="0" err="1"/>
              <a:t>distribucija</a:t>
            </a:r>
            <a:endParaRPr lang="cs-CZ" sz="2400" dirty="0"/>
          </a:p>
          <a:p>
            <a:pPr lvl="1"/>
            <a:r>
              <a:rPr lang="cs-CZ" sz="2000" dirty="0"/>
              <a:t>AKTIVNOST </a:t>
            </a:r>
            <a:r>
              <a:rPr lang="cs-CZ" sz="2000" dirty="0" err="1"/>
              <a:t>1.4.3.a</a:t>
            </a:r>
            <a:r>
              <a:rPr lang="cs-CZ" sz="2000" dirty="0"/>
              <a:t> </a:t>
            </a:r>
            <a:r>
              <a:rPr lang="cs-CZ" sz="2000" dirty="0" err="1"/>
              <a:t>Saopštenje</a:t>
            </a:r>
            <a:r>
              <a:rPr lang="cs-CZ" sz="2000" dirty="0"/>
              <a:t> za </a:t>
            </a:r>
            <a:r>
              <a:rPr lang="cs-CZ" sz="2000" dirty="0" err="1"/>
              <a:t>medije</a:t>
            </a:r>
            <a:endParaRPr lang="cs-CZ" sz="2000" dirty="0"/>
          </a:p>
          <a:p>
            <a:pPr lvl="1"/>
            <a:r>
              <a:rPr lang="cs-CZ" sz="2000" dirty="0"/>
              <a:t>AKTIVNOST </a:t>
            </a:r>
            <a:r>
              <a:rPr lang="cs-CZ" sz="2000" dirty="0" err="1"/>
              <a:t>1.4.3.b</a:t>
            </a:r>
            <a:r>
              <a:rPr lang="cs-CZ" sz="2000" dirty="0"/>
              <a:t> </a:t>
            </a:r>
            <a:r>
              <a:rPr lang="cs-CZ" sz="2000" dirty="0" err="1"/>
              <a:t>Promotivni</a:t>
            </a:r>
            <a:r>
              <a:rPr lang="cs-CZ" sz="2000" dirty="0"/>
              <a:t> </a:t>
            </a:r>
            <a:r>
              <a:rPr lang="cs-CZ" sz="2000" dirty="0" err="1"/>
              <a:t>leci</a:t>
            </a:r>
            <a:endParaRPr lang="cs-CZ" sz="2000" dirty="0"/>
          </a:p>
          <a:p>
            <a:pPr lvl="1"/>
            <a:r>
              <a:rPr lang="cs-CZ" sz="2000" dirty="0"/>
              <a:t>AKTIVNOST </a:t>
            </a:r>
            <a:r>
              <a:rPr lang="cs-CZ" sz="2000" dirty="0" err="1"/>
              <a:t>1.4.3.c</a:t>
            </a:r>
            <a:r>
              <a:rPr lang="cs-CZ" sz="2000" dirty="0"/>
              <a:t> </a:t>
            </a:r>
            <a:r>
              <a:rPr lang="cs-CZ" sz="2000" dirty="0" err="1"/>
              <a:t>Informativna</a:t>
            </a:r>
            <a:r>
              <a:rPr lang="cs-CZ" sz="2000" dirty="0"/>
              <a:t> </a:t>
            </a:r>
            <a:r>
              <a:rPr lang="cs-CZ" sz="2000" dirty="0" err="1"/>
              <a:t>ploča</a:t>
            </a:r>
            <a:endParaRPr lang="cs-CZ" sz="2000" dirty="0"/>
          </a:p>
          <a:p>
            <a:pPr lvl="1"/>
            <a:r>
              <a:rPr lang="cs-CZ" sz="2000" dirty="0"/>
              <a:t>AKTIVNOST </a:t>
            </a:r>
            <a:r>
              <a:rPr lang="cs-CZ" sz="2000" dirty="0" err="1"/>
              <a:t>1.4.3.d</a:t>
            </a:r>
            <a:r>
              <a:rPr lang="cs-CZ" sz="2000" dirty="0"/>
              <a:t> Billboard</a:t>
            </a:r>
          </a:p>
          <a:p>
            <a:endParaRPr lang="cs-CZ" sz="14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650189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E1198881-FABD-4FDF-BDBB-FDD10798D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8" y="295311"/>
            <a:ext cx="8963025" cy="62673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50674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SEDAM</a:t>
            </a:r>
            <a:r>
              <a:rPr lang="cs-CZ" sz="2800" b="1" dirty="0"/>
              <a:t> ETAPA </a:t>
            </a:r>
            <a:r>
              <a:rPr lang="cs-CZ" sz="2800" b="1" dirty="0" err="1"/>
              <a:t>PROJEKTA</a:t>
            </a:r>
            <a:endParaRPr lang="cs-CZ" sz="2800" b="1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05000"/>
              </a:lnSpc>
              <a:buNone/>
            </a:pP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ETAPA 1 (30.11.2020.) – Završetak pripremni radova</a:t>
            </a:r>
            <a:endParaRPr lang="cs-CZ" sz="19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endParaRPr lang="hr-HR" sz="1000" kern="5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ETAPA 2 (30.09.2021.) – Završetak objekta za eksploataciju i javna prezentacija </a:t>
            </a:r>
            <a:endParaRPr lang="cs-CZ" sz="19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endParaRPr lang="hr-HR" sz="1000" kern="5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ETAPA 3 (30.11.2021.) – Završetak dovoda neprerađene vode </a:t>
            </a:r>
            <a:endParaRPr lang="cs-CZ" sz="19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endParaRPr lang="hr-HR" sz="1000" kern="5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ETAPA 4 (30.06.2022.) – Završetak nove linije </a:t>
            </a:r>
            <a:r>
              <a:rPr lang="hr-HR" sz="1900" kern="5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PPPV</a:t>
            </a:r>
            <a:endParaRPr lang="cs-CZ" sz="19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endParaRPr lang="hr-HR" sz="1000" kern="5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ETAPA 5 (30.11.2022.) – Završetak </a:t>
            </a:r>
            <a:r>
              <a:rPr lang="hr-HR" sz="1900" kern="5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rekonstruisane</a:t>
            </a: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linije </a:t>
            </a:r>
            <a:r>
              <a:rPr lang="hr-HR" sz="1900" kern="5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PPPV</a:t>
            </a: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cs-CZ" sz="19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endParaRPr lang="hr-HR" sz="1000" kern="5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ETAPA 6 (30.06.2023.) – Promotivne aktivnosti (edukacija u osnovnim školama)</a:t>
            </a:r>
            <a:endParaRPr lang="cs-CZ" sz="19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endParaRPr lang="hr-HR" sz="1000" kern="5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05000"/>
              </a:lnSpc>
              <a:buNone/>
            </a:pPr>
            <a:r>
              <a:rPr lang="hr-HR" sz="1900" kern="5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ETAPA 7 (30.11.2023.) – Završetak probnog rada i projekta </a:t>
            </a:r>
            <a:endParaRPr lang="cs-CZ" sz="1900" kern="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cs-CZ" sz="2800" dirty="0"/>
          </a:p>
          <a:p>
            <a:pPr marL="0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048742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r>
              <a:rPr lang="cs-CZ" sz="2800" b="1" dirty="0" err="1"/>
              <a:t>NOVEMBAR</a:t>
            </a:r>
            <a:r>
              <a:rPr lang="cs-CZ" sz="2800" b="1" dirty="0"/>
              <a:t> 2023. </a:t>
            </a:r>
            <a:r>
              <a:rPr lang="cs-CZ" sz="2800" b="1" dirty="0" err="1"/>
              <a:t>GODINE</a:t>
            </a:r>
            <a:endParaRPr lang="cs-CZ" sz="2800" b="1" dirty="0"/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39BD5729-5899-4764-9EFD-3D8B6FDFC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66" y="2014538"/>
            <a:ext cx="7277267" cy="4111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2889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rana_B-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6CD13897-C87B-4649-A314-818A48AD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4097"/>
            <a:ext cx="8077200" cy="605246"/>
          </a:xfrm>
          <a:prstGeom prst="rect">
            <a:avLst/>
          </a:prstGeom>
        </p:spPr>
      </p:pic>
      <p:sp>
        <p:nvSpPr>
          <p:cNvPr id="13" name="Nadpis 12">
            <a:extLst>
              <a:ext uri="{FF2B5EF4-FFF2-40B4-BE49-F238E27FC236}">
                <a16:creationId xmlns:a16="http://schemas.microsoft.com/office/drawing/2014/main" id="{8FEAD2DE-99F4-403C-8777-3175F4E96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44801"/>
            <a:ext cx="8229600" cy="453599"/>
          </a:xfrm>
        </p:spPr>
        <p:txBody>
          <a:bodyPr>
            <a:noAutofit/>
          </a:bodyPr>
          <a:lstStyle/>
          <a:p>
            <a:endParaRPr lang="cs-CZ" sz="2800" b="1" dirty="0"/>
          </a:p>
        </p:txBody>
      </p:sp>
      <p:sp>
        <p:nvSpPr>
          <p:cNvPr id="14" name="Zástupný obsah 13">
            <a:extLst>
              <a:ext uri="{FF2B5EF4-FFF2-40B4-BE49-F238E27FC236}">
                <a16:creationId xmlns:a16="http://schemas.microsoft.com/office/drawing/2014/main" id="{9A2251AA-BE0C-461B-A81B-42FCA1240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13858"/>
            <a:ext cx="8229600" cy="41123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sz="3600" b="1" dirty="0"/>
          </a:p>
          <a:p>
            <a:pPr marL="0" indent="0" algn="ctr">
              <a:buNone/>
            </a:pPr>
            <a:r>
              <a:rPr lang="cs-CZ" sz="3600" b="1" dirty="0" err="1"/>
              <a:t>HVALA</a:t>
            </a:r>
            <a:r>
              <a:rPr lang="cs-CZ" sz="3600" b="1" dirty="0"/>
              <a:t> </a:t>
            </a:r>
            <a:r>
              <a:rPr lang="cs-CZ" sz="3600" b="1" dirty="0" err="1"/>
              <a:t>VAM</a:t>
            </a:r>
            <a:r>
              <a:rPr lang="cs-CZ" sz="3600" b="1" dirty="0"/>
              <a:t> NA </a:t>
            </a:r>
            <a:r>
              <a:rPr lang="cs-CZ" sz="3600" b="1" dirty="0" err="1"/>
              <a:t>PAŽNJI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3688898625"/>
      </p:ext>
    </p:extLst>
  </p:cSld>
  <p:clrMapOvr>
    <a:masterClrMapping/>
  </p:clrMapOvr>
</p:sld>
</file>

<file path=ppt/theme/theme1.xml><?xml version="1.0" encoding="utf-8"?>
<a:theme xmlns:a="http://schemas.openxmlformats.org/drawingml/2006/main" name="PPT_SMP_27_1_201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PPT_SMP (004)</Template>
  <TotalTime>699</TotalTime>
  <Words>555</Words>
  <Application>Microsoft Office PowerPoint</Application>
  <PresentationFormat>Předvádění na obrazovce (4:3)</PresentationFormat>
  <Paragraphs>81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Vinci Sans</vt:lpstr>
      <vt:lpstr>PPT_SMP_27_1_2017</vt:lpstr>
      <vt:lpstr>REKONSTRUKCIJA  I PROŠIRENJE PPPV  U OPŠTINI TESLIĆ</vt:lpstr>
      <vt:lpstr>INOSTRANA RAZVOJNA SARADNJA REPUBLIKE ČEŠKE</vt:lpstr>
      <vt:lpstr>ČEŠKA RAZVOJNA AGENCIJA</vt:lpstr>
      <vt:lpstr>CILJEVI I SEKTORI POMOĆI</vt:lpstr>
      <vt:lpstr>PRIORITETNE ZEMLJE</vt:lpstr>
      <vt:lpstr>PROJEKTI U BOSNI I HERCEGOVINI</vt:lpstr>
      <vt:lpstr>ZAŠTO PROJEKAT U TESLIĆU?</vt:lpstr>
      <vt:lpstr>OPŠTI PODACI O PROJEKTU</vt:lpstr>
      <vt:lpstr>CILJEVI PROJEKTA</vt:lpstr>
      <vt:lpstr>OUTPUT 1.1 FUNKCIONALNO PPPV STUDENCI</vt:lpstr>
      <vt:lpstr>OUTPUT 1.2 FUNKCIONALNA VODOVODNA MREŽA</vt:lpstr>
      <vt:lpstr>OUTPUT 1.3 UPOSLENICI PKD RAD TESLIĆ SU SPOSOBNI DA SAMOSTALNO I ODRŽIVO UPRAVLJAJU PPPV</vt:lpstr>
      <vt:lpstr>OUTPUT 1.4 Stanovnici grada Teslića su upoznati sa principima upravljanja pitkom vodom</vt:lpstr>
      <vt:lpstr>Prezentace aplikace PowerPoint</vt:lpstr>
      <vt:lpstr>SEDAM ETAPA PROJEKTA</vt:lpstr>
      <vt:lpstr>NOVEMBAR 2023. GODINE</vt:lpstr>
      <vt:lpstr>Prezentace aplikace PowerPoint</vt:lpstr>
    </vt:vector>
  </TitlesOfParts>
  <Company>fufo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Hlochová Ivana</dc:creator>
  <cp:lastModifiedBy>Damir Kasum</cp:lastModifiedBy>
  <cp:revision>39</cp:revision>
  <dcterms:created xsi:type="dcterms:W3CDTF">2017-01-27T21:25:01Z</dcterms:created>
  <dcterms:modified xsi:type="dcterms:W3CDTF">2021-10-29T11:18:18Z</dcterms:modified>
</cp:coreProperties>
</file>